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0" r:id="rId4"/>
    <p:sldId id="319" r:id="rId5"/>
    <p:sldId id="301" r:id="rId6"/>
    <p:sldId id="261" r:id="rId7"/>
    <p:sldId id="304" r:id="rId8"/>
    <p:sldId id="269" r:id="rId9"/>
    <p:sldId id="296" r:id="rId10"/>
    <p:sldId id="289" r:id="rId11"/>
    <p:sldId id="259" r:id="rId12"/>
    <p:sldId id="263" r:id="rId13"/>
    <p:sldId id="275" r:id="rId14"/>
    <p:sldId id="264" r:id="rId15"/>
    <p:sldId id="303" r:id="rId16"/>
    <p:sldId id="283" r:id="rId17"/>
    <p:sldId id="311" r:id="rId18"/>
    <p:sldId id="320" r:id="rId19"/>
    <p:sldId id="279" r:id="rId20"/>
    <p:sldId id="312" r:id="rId21"/>
    <p:sldId id="260" r:id="rId22"/>
    <p:sldId id="292" r:id="rId23"/>
    <p:sldId id="274" r:id="rId24"/>
    <p:sldId id="273" r:id="rId25"/>
    <p:sldId id="313" r:id="rId26"/>
    <p:sldId id="266" r:id="rId27"/>
    <p:sldId id="293" r:id="rId28"/>
    <p:sldId id="285" r:id="rId29"/>
    <p:sldId id="265" r:id="rId30"/>
    <p:sldId id="314" r:id="rId31"/>
    <p:sldId id="267" r:id="rId32"/>
    <p:sldId id="294" r:id="rId33"/>
    <p:sldId id="287" r:id="rId34"/>
    <p:sldId id="277" r:id="rId35"/>
    <p:sldId id="315" r:id="rId36"/>
    <p:sldId id="268" r:id="rId37"/>
    <p:sldId id="295" r:id="rId38"/>
    <p:sldId id="288" r:id="rId39"/>
    <p:sldId id="278" r:id="rId40"/>
    <p:sldId id="316" r:id="rId41"/>
    <p:sldId id="270" r:id="rId42"/>
    <p:sldId id="297" r:id="rId43"/>
    <p:sldId id="290" r:id="rId44"/>
    <p:sldId id="280" r:id="rId45"/>
    <p:sldId id="317" r:id="rId46"/>
    <p:sldId id="271" r:id="rId47"/>
    <p:sldId id="298" r:id="rId48"/>
    <p:sldId id="286" r:id="rId49"/>
    <p:sldId id="281" r:id="rId50"/>
    <p:sldId id="318" r:id="rId51"/>
    <p:sldId id="272" r:id="rId52"/>
    <p:sldId id="282" r:id="rId53"/>
    <p:sldId id="309" r:id="rId54"/>
    <p:sldId id="310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41"/>
  </p:normalViewPr>
  <p:slideViewPr>
    <p:cSldViewPr snapToGrid="0" snapToObjects="1">
      <p:cViewPr>
        <p:scale>
          <a:sx n="90" d="100"/>
          <a:sy n="90" d="100"/>
        </p:scale>
        <p:origin x="2152" y="1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BBBE-C98A-5F4F-9552-E97D0C4B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22C9E4-DD32-B043-AFDB-8E42EBCEDF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CED0B-BEB6-6541-B1C9-5EF6751E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FA7D6-788B-F447-B1C6-12B112E37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D779B-4B88-5149-ABEA-B094D875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7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941B-D556-3945-A50D-5F980C98D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F89-0D48-264E-A52C-28C53E11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AE966-F220-AC4E-93CA-3E7C54404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78847-E8E0-0141-9F4A-E9F9F8E41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C3432-DCCE-C147-BF93-7779F780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3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90974-D346-F94A-955E-5DABFC114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685F-F860-A946-80E9-220648697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89DD-43A6-054C-8D05-09563B68B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A4F78-CAD7-B345-9AC6-A8A3EF156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CBC3A-C217-5046-9CC6-CAE46EBDE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8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3349A-E393-304A-BECE-B2613BDD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1B212-5085-2D46-88B4-A81338290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B9686-0BFB-714C-9AF5-7FFD13ED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F5D3-332D-8E46-B257-A530E4AD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9D51-6EFF-EF43-A837-AB45D3EC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86A9-AE47-7545-B56F-20226DA7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8985D-37D3-4D43-BA6B-EBA65F5FA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7A236-5E72-C446-91D9-2633E7C2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65D70-7872-364F-9208-647856635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CDD6-C9D0-D149-B2E0-CA21997D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71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CB578-9372-9C43-93AC-425AEEB8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29990-C8E3-0542-994D-E35E18CAF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63FED-4621-0C4C-955B-FFF825C0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5C02E-787F-7849-86B9-39DE4267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536E5-320C-3344-ABA3-75E50401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A4639-B4D5-354E-A471-7B252848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D17E7-3DA0-2348-89E8-3773C088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D2F5-73EC-C040-A815-D426D59A0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683AB6-6D13-EB4A-BED1-4F8E1DCD1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7823C-0961-7D46-85C1-DE556D9ED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328D05-2B71-4E44-B76F-81EF3FFFDA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64AEC-2958-C743-90E0-7FCD54E88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5D921-CD49-5041-A1A2-CD9BF5680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EAD5C-C264-B649-8C2A-16B06F06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07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9110-F473-664C-B07A-A2D1FDC4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88A35-FEE5-734B-B4A9-AB61FA73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A4F19-F2BC-224C-AD62-6F69D53EA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5BE72-2E70-F04E-B817-26BBFE4CF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17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CC7321-3A52-214C-926E-C1C6331A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6D46A-BD6C-0441-91AA-0DC5F5F2A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0D50F-1C47-B242-8D2C-FE5D1B6E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9298-A6F7-DD47-8780-5545E95E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389DD-B120-DA47-A6BC-579F6764B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4A35-5C26-F44D-A7DC-B44703E98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086F3-064A-4545-B3A0-A0F7BD076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AA34F-FB6D-2A48-BA6B-866668E8B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0C079-6A21-7446-A293-FD2D8637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7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DE0A-E9F1-FC46-803A-9875F549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7693A9-A59C-344A-B79B-BE4D459B1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AF9B01-DD60-5444-9D12-C1BDC5B9F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5AC1D-E9D0-8D4E-9069-AB860F48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DDEFE8-F527-3041-AA7E-F92602AC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D7DC0-B54E-AE4B-AFDD-0EE556EB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55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2D970D-CE46-184F-B02F-88CAFF1F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D095A6-2C09-8249-9604-3ADBD54F2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35A8A-F106-B642-BC7F-A6FC8B1CEC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AA188-F4C2-6444-A2C6-A8DF000D5553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9F58-2736-974D-8A58-1FA50BA0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CFF3-93D5-734F-9A2F-3CCE1B2B89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82666-D8ED-E74E-ABBB-10B1947F5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4.png"/><Relationship Id="rId7" Type="http://schemas.openxmlformats.org/officeDocument/2006/relationships/image" Target="../media/image2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F10CA29-A660-D44A-8E87-3A3BCF031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95"/>
          <a:stretch/>
        </p:blipFill>
        <p:spPr>
          <a:xfrm>
            <a:off x="8164539" y="1332624"/>
            <a:ext cx="3884586" cy="3925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76034-A1AF-F941-9084-F32BB0D0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42860" y="1122363"/>
            <a:ext cx="9144000" cy="2387600"/>
          </a:xfrm>
        </p:spPr>
        <p:txBody>
          <a:bodyPr/>
          <a:lstStyle/>
          <a:p>
            <a:r>
              <a:rPr lang="en-US" dirty="0"/>
              <a:t>NLP on </a:t>
            </a:r>
            <a:br>
              <a:rPr lang="en-US" dirty="0"/>
            </a:br>
            <a:r>
              <a:rPr lang="en-US" dirty="0"/>
              <a:t>“The </a:t>
            </a:r>
            <a:r>
              <a:rPr lang="en-US" dirty="0" err="1"/>
              <a:t>Stormlight</a:t>
            </a:r>
            <a:r>
              <a:rPr lang="en-US" dirty="0"/>
              <a:t> Archive”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958DB-D859-B342-845E-911D2E055A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42860" y="3602038"/>
            <a:ext cx="9144000" cy="1655762"/>
          </a:xfrm>
        </p:spPr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2/26/21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238B47-FF0D-7F45-A8C8-9FFCCF19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5" y="6049979"/>
            <a:ext cx="1648095" cy="8103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385A39-4AC8-3843-83E4-801F1B3A686F}"/>
              </a:ext>
            </a:extLst>
          </p:cNvPr>
          <p:cNvSpPr txBox="1"/>
          <p:nvPr/>
        </p:nvSpPr>
        <p:spPr>
          <a:xfrm>
            <a:off x="1842607" y="6270469"/>
            <a:ext cx="205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 2021 Cohort</a:t>
            </a:r>
          </a:p>
        </p:txBody>
      </p:sp>
    </p:spTree>
    <p:extLst>
      <p:ext uri="{BB962C8B-B14F-4D97-AF65-F5344CB8AC3E}">
        <p14:creationId xmlns:p14="http://schemas.microsoft.com/office/powerpoint/2010/main" val="1632366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280439-6BB5-844F-9AC5-DE959B362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42" y="770258"/>
            <a:ext cx="10853481" cy="56416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E51262-21B6-C24C-A2E6-C6826BDB3D80}"/>
              </a:ext>
            </a:extLst>
          </p:cNvPr>
          <p:cNvSpPr txBox="1"/>
          <p:nvPr/>
        </p:nvSpPr>
        <p:spPr>
          <a:xfrm>
            <a:off x="457133" y="247038"/>
            <a:ext cx="5278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Shallan’s</a:t>
            </a:r>
            <a:r>
              <a:rPr lang="en-US" sz="2800" dirty="0"/>
              <a:t> journey via her subtopics: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7FADB-CE72-4D42-836F-DEEB08C9314C}"/>
              </a:ext>
            </a:extLst>
          </p:cNvPr>
          <p:cNvSpPr txBox="1"/>
          <p:nvPr/>
        </p:nvSpPr>
        <p:spPr>
          <a:xfrm>
            <a:off x="9154325" y="2457450"/>
            <a:ext cx="2351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(top word of sub-topic)</a:t>
            </a:r>
          </a:p>
        </p:txBody>
      </p:sp>
    </p:spTree>
    <p:extLst>
      <p:ext uri="{BB962C8B-B14F-4D97-AF65-F5344CB8AC3E}">
        <p14:creationId xmlns:p14="http://schemas.microsoft.com/office/powerpoint/2010/main" val="113469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9366-A3FB-DA49-97F0-D1FEF9A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F2BC-709D-3449-BB5B-A8C6B3F4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topic modeling ultimately converged on mostly “physical” or “plot” things rather than concepts like morals, loss, honor, faith, etc. which the books go into a lot</a:t>
            </a:r>
          </a:p>
          <a:p>
            <a:r>
              <a:rPr lang="en-US" dirty="0"/>
              <a:t>Pare down the text to paragraph-level or smaller documents to get at more interesting topics</a:t>
            </a:r>
          </a:p>
          <a:p>
            <a:pPr lvl="1"/>
            <a:r>
              <a:rPr lang="en-US" dirty="0"/>
              <a:t>Did sentiment analysis which didn’t work very well, so that might help with that as well</a:t>
            </a:r>
          </a:p>
          <a:p>
            <a:r>
              <a:rPr lang="en-US" dirty="0"/>
              <a:t>Focus more specifically on one character to really dive deep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00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7C01-A507-3744-9292-E1CCE9C95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3244-DFA0-F44A-961A-88EB12EA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85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8E04A66-BCBC-DB43-AC10-33504B0E6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6296" y="1012469"/>
            <a:ext cx="5120640" cy="3840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FCC7C0-EB23-F246-A958-3AB19F78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886" y="1012469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C70B65-535B-3B4B-8941-192971F8C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68" y="1012469"/>
            <a:ext cx="5120640" cy="3840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FD0BE1-79E4-804D-BE8E-95F1FEACB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06296" y="3820459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4DE9F3-8031-C646-9FAD-17E2AA631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886" y="3820459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20B978-AD42-0740-8A6D-FD36CC4AB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795" y="3820459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A326F8-72B1-0345-A9EC-FE3E7A64EA12}"/>
              </a:ext>
            </a:extLst>
          </p:cNvPr>
          <p:cNvSpPr txBox="1"/>
          <p:nvPr/>
        </p:nvSpPr>
        <p:spPr>
          <a:xfrm>
            <a:off x="1400812" y="1174678"/>
            <a:ext cx="126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Adolin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7B60ED-5D48-4C41-AFFC-CC82991B5816}"/>
              </a:ext>
            </a:extLst>
          </p:cNvPr>
          <p:cNvSpPr txBox="1"/>
          <p:nvPr/>
        </p:nvSpPr>
        <p:spPr>
          <a:xfrm>
            <a:off x="5471480" y="1162664"/>
            <a:ext cx="1380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Dalinar</a:t>
            </a:r>
            <a:endParaRPr lang="en-US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233201-C716-9341-ABD4-7691F2868E8E}"/>
              </a:ext>
            </a:extLst>
          </p:cNvPr>
          <p:cNvSpPr txBox="1"/>
          <p:nvPr/>
        </p:nvSpPr>
        <p:spPr>
          <a:xfrm>
            <a:off x="9452040" y="1174678"/>
            <a:ext cx="1407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Kaladin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50C95-894D-734C-804E-ADBF6B09FD03}"/>
              </a:ext>
            </a:extLst>
          </p:cNvPr>
          <p:cNvSpPr txBox="1"/>
          <p:nvPr/>
        </p:nvSpPr>
        <p:spPr>
          <a:xfrm>
            <a:off x="1397215" y="4020164"/>
            <a:ext cx="1327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Navani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88390B-4151-FC49-BCD0-72AA423328F1}"/>
              </a:ext>
            </a:extLst>
          </p:cNvPr>
          <p:cNvSpPr txBox="1"/>
          <p:nvPr/>
        </p:nvSpPr>
        <p:spPr>
          <a:xfrm>
            <a:off x="5552752" y="4008150"/>
            <a:ext cx="1089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Sezth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3BF100-6778-094F-A7E0-21D90767E028}"/>
              </a:ext>
            </a:extLst>
          </p:cNvPr>
          <p:cNvSpPr txBox="1"/>
          <p:nvPr/>
        </p:nvSpPr>
        <p:spPr>
          <a:xfrm>
            <a:off x="9564057" y="4020164"/>
            <a:ext cx="100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Venli</a:t>
            </a:r>
            <a:endParaRPr lang="en-US" sz="3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D50182-9FE3-2E46-9D67-471BB63BC871}"/>
              </a:ext>
            </a:extLst>
          </p:cNvPr>
          <p:cNvSpPr txBox="1"/>
          <p:nvPr/>
        </p:nvSpPr>
        <p:spPr>
          <a:xfrm>
            <a:off x="187289" y="308744"/>
            <a:ext cx="738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few other word clouds for the other characters:</a:t>
            </a:r>
          </a:p>
        </p:txBody>
      </p:sp>
    </p:spTree>
    <p:extLst>
      <p:ext uri="{BB962C8B-B14F-4D97-AF65-F5344CB8AC3E}">
        <p14:creationId xmlns:p14="http://schemas.microsoft.com/office/powerpoint/2010/main" val="287123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063C2-6AE7-B54F-BD11-3D9FF29D0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5867400" cy="496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BB5C07-92E4-B743-9954-EF18D4B56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1231900"/>
            <a:ext cx="5880100" cy="496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56B9-6740-6D43-B19A-31C269A99484}"/>
              </a:ext>
            </a:extLst>
          </p:cNvPr>
          <p:cNvSpPr txBox="1"/>
          <p:nvPr/>
        </p:nvSpPr>
        <p:spPr>
          <a:xfrm>
            <a:off x="442913" y="457201"/>
            <a:ext cx="6593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Dimensionality reduction plots with </a:t>
            </a:r>
            <a:r>
              <a:rPr lang="en-US" sz="2400" dirty="0" err="1"/>
              <a:t>kMeans</a:t>
            </a:r>
            <a:r>
              <a:rPr lang="en-US" sz="2400" dirty="0"/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365298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C5234-0F47-D642-B81A-AB9ABA42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041" y="626188"/>
            <a:ext cx="7394734" cy="55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20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CCAF66-8765-A94F-B991-3B0C0C75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064" y="283853"/>
            <a:ext cx="4439750" cy="3329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3954D0-ADAE-9C47-83DC-35E01B64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300" y="369332"/>
            <a:ext cx="4439750" cy="3329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1D55A3-73CA-7646-8E7B-E09FEFF6D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064" y="3528185"/>
            <a:ext cx="4439750" cy="3329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2FDDC4-44CA-C741-9E4C-5C7A7786A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7300" y="3528184"/>
            <a:ext cx="4439750" cy="33298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052BE3-179B-9D42-9518-216451576E3D}"/>
              </a:ext>
            </a:extLst>
          </p:cNvPr>
          <p:cNvSpPr txBox="1"/>
          <p:nvPr/>
        </p:nvSpPr>
        <p:spPr>
          <a:xfrm>
            <a:off x="0" y="107722"/>
            <a:ext cx="2586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Topics for pages </a:t>
            </a:r>
          </a:p>
        </p:txBody>
      </p:sp>
    </p:spTree>
    <p:extLst>
      <p:ext uri="{BB962C8B-B14F-4D97-AF65-F5344CB8AC3E}">
        <p14:creationId xmlns:p14="http://schemas.microsoft.com/office/powerpoint/2010/main" val="556624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01892-8A61-1A4E-B50C-AB970FFAC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Shallan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8FC00-7C70-1147-814F-78935BA0D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8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8055" y="3923917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2F1ADF-B4C5-2642-8161-E6414743F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462" y="-45344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717" y="17649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63367-E380-BE42-88A5-7CC61F0C7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108" y="3914714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8270" y="3896485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B703A7-F9BE-9543-AD6F-9ABF1FD25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8717" y="-435218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3DC6EE-6985-6843-AA07-6DA6E6279A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7462" y="1764923"/>
            <a:ext cx="5120640" cy="3840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8E57C-79B3-054B-849F-0E95030403EB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60155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16AA96-3F55-6A4B-9A8D-16A4BD99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131" y="180336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E33AD9-788E-314A-81F4-A2A8F6541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91" y="1803363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5C535-C49F-824C-9736-464294287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851" y="180336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37B2A6-07E9-854E-A363-24039289C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99" y="4289312"/>
            <a:ext cx="295465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46A00B-70E8-3B49-8BA8-40D3E8BAF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035" y="4289312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C5B9C9-8145-EA45-B481-38E3A64C17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518" y="4289312"/>
            <a:ext cx="295465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D033A-0F3C-9944-BD26-C9D0D12A3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3363" y="4289312"/>
            <a:ext cx="2828925" cy="2286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565E03-44E6-DA4A-8252-B16BD022B9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86604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68AD4-EB47-764C-AF27-3678D36C1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565910"/>
            <a:ext cx="2969769" cy="3852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E48195-16AE-A846-AF3B-2D3902A5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80" y="1565910"/>
            <a:ext cx="2979996" cy="385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F2907F-F9D0-C142-A265-0128E2EC9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276" y="1565910"/>
            <a:ext cx="2975535" cy="3852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E17438-B472-DB44-A316-C26446FC0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811" y="1565910"/>
            <a:ext cx="2975535" cy="3852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2A1A2A-0D79-E042-AF77-25099BE890CB}"/>
              </a:ext>
            </a:extLst>
          </p:cNvPr>
          <p:cNvSpPr txBox="1"/>
          <p:nvPr/>
        </p:nvSpPr>
        <p:spPr>
          <a:xfrm>
            <a:off x="442913" y="0"/>
            <a:ext cx="81969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On-going fantasy series by Brandon Sanderson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 books out so far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400+ chapters, 5000+ pages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C374FF-A942-D24F-BA55-278B390D59BE}"/>
              </a:ext>
            </a:extLst>
          </p:cNvPr>
          <p:cNvSpPr txBox="1"/>
          <p:nvPr/>
        </p:nvSpPr>
        <p:spPr>
          <a:xfrm>
            <a:off x="442913" y="5724525"/>
            <a:ext cx="11001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Nothing I show will be a major spoiler, but in case your interested in reading these books, you might want to avoid paying too close attention</a:t>
            </a:r>
          </a:p>
        </p:txBody>
      </p:sp>
    </p:spTree>
    <p:extLst>
      <p:ext uri="{BB962C8B-B14F-4D97-AF65-F5344CB8AC3E}">
        <p14:creationId xmlns:p14="http://schemas.microsoft.com/office/powerpoint/2010/main" val="1861741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BC78-DFB2-E448-8245-85749D4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Adolin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B561B-303C-B544-8E14-1173EB7F9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17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114">
            <a:extLst>
              <a:ext uri="{FF2B5EF4-FFF2-40B4-BE49-F238E27FC236}">
                <a16:creationId xmlns:a16="http://schemas.microsoft.com/office/drawing/2014/main" id="{2ABC89AD-6DF4-F841-A0AA-F06E4BEF6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322" y="1440310"/>
            <a:ext cx="5120640" cy="384048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54C5554-59A0-CC4A-BCAB-45E0F131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322" y="-771195"/>
            <a:ext cx="5120640" cy="3840480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98CD45E7-3B6F-E94B-8040-836A899DE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610" y="-771195"/>
            <a:ext cx="5120640" cy="384048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1A9C2947-8FD5-B149-93C3-2451B7324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610" y="3651815"/>
            <a:ext cx="5120640" cy="384048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8F00770-FCEA-0342-AD68-3CDE2796B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322" y="3651815"/>
            <a:ext cx="5120640" cy="384048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B766238A-881E-4A49-9744-7234B330D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610" y="1440310"/>
            <a:ext cx="5120640" cy="3840480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9A155D01-7C0B-FA40-8960-857020869A04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50182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74E010-52BB-F245-AE63-01FEC821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765" y="-390753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8790B-2E7C-ED43-B35D-5589FD370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45" y="1885875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08A0DE-9D19-BD45-A093-001B51181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20190" y="395474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D089A-7503-FA4A-9817-2161ABD22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30" y="-39075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E54A6-15D8-5F43-A24F-319C5F4C5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615" y="395474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DD1D0-FC3D-754C-958C-09736AF5B6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6359" y="3954743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64BAD8-B6F5-4F4B-B594-568930FF72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4310" y="18858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115456-9A22-BE48-9DF0-E114927CF587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2017524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41A8D-8076-E14B-9B2F-36AD53A65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2" y="685800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8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43F102-8866-484A-88C0-A2B2BFB3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517" y="1117600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E3E3D9-8715-9041-9C56-A7AEB3B5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877" y="387497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34F38E-D18E-5940-BFD9-DE0BD7AF6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75" y="11176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C7895-B440-134E-ABB6-7AA8AC159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7" y="3874975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124163-F9B5-EC49-94F9-32EE393A5E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9592" y="3874975"/>
            <a:ext cx="2828925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885497-AD21-804E-98A1-599B1F35B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4594" y="11176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895447-0DF8-D948-8436-C35BE68A2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8517" y="3874975"/>
            <a:ext cx="2880360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652BFB-2DBC-C741-908E-CEB326F1443F}"/>
              </a:ext>
            </a:extLst>
          </p:cNvPr>
          <p:cNvSpPr txBox="1"/>
          <p:nvPr/>
        </p:nvSpPr>
        <p:spPr>
          <a:xfrm>
            <a:off x="371475" y="532825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853308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5F212-71DD-8A40-9061-500A41EB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Dalinar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E9C3A-7A92-2C4F-83CE-36AE013D2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0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17A1A-8157-764F-9755-64EEBD911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297" y="153009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A72CDF-727B-E84F-8C46-CDB3302B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75" y="-6971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C7472-826B-0C46-840D-6218E2810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375" y="1469469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C5B6-15FF-A847-B757-01B95D0F8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297" y="-643869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A4F0B6-E9FB-9C46-B6E4-0B7DA1107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297" y="368934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735920-D156-A448-B254-EC277247F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7375" y="3636075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32B15-50D4-974F-A28E-A3FC62C495DA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2204612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709067-8DC8-1F4F-BB7E-AF786535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98" y="-412223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3D5198-3CF0-7043-8C32-500103CE8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98" y="1737914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648D18-466B-C34E-9B49-77E6334BD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162" y="-4122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1A1D6-904E-A04F-AEC2-2A364BD63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764450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91C173-DA79-314C-8DA2-A67211C7D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339" y="3928950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35AB44-86F0-E14C-A45D-87D3F9F66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26362" y="392895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4BD485-D10D-DE42-BE73-0CBABE0FB9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E31A24-C1DE-104B-B9F8-2971F3EA9D13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099440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4282E2-87BC-9349-A081-1071C83A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117" y="692925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351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854E1-830F-FB4A-A716-421786A2C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933" y="150328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811E0-7EFB-C549-B793-1053DE39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3" y="418930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832FE7-21B9-CF42-AD94-1EC11878C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933" y="4235262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FFDE8-F13E-7F45-848E-68CCCE13A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93" y="15032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212FF-2BE4-A44A-A739-82A42B363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7293" y="4235262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B849F8-1ED5-E24D-9941-698E65567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7653" y="1503287"/>
            <a:ext cx="288036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19F1B1-89D5-8146-9FB2-EB7FBF30F4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088" y="4235262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8CD3B-6E97-8140-AD17-111E00A5DD1D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3353112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87F4-BEDF-C248-BA71-C147CA1EA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6A9E5-C356-F744-9D3E-939113F5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Analyzed the text in both chapter-level documents and page-level documents</a:t>
            </a:r>
          </a:p>
          <a:p>
            <a:r>
              <a:rPr lang="en-US" dirty="0"/>
              <a:t>Did </a:t>
            </a:r>
            <a:r>
              <a:rPr lang="en-US" dirty="0" err="1"/>
              <a:t>kMeans</a:t>
            </a:r>
            <a:r>
              <a:rPr lang="en-US" dirty="0"/>
              <a:t> clustering, NMF, and LDA topic modeling</a:t>
            </a:r>
          </a:p>
          <a:p>
            <a:r>
              <a:rPr lang="en-US" dirty="0"/>
              <a:t>NMF performed the best without much tuning so the results I will show are for that</a:t>
            </a:r>
          </a:p>
        </p:txBody>
      </p:sp>
    </p:spTree>
    <p:extLst>
      <p:ext uri="{BB962C8B-B14F-4D97-AF65-F5344CB8AC3E}">
        <p14:creationId xmlns:p14="http://schemas.microsoft.com/office/powerpoint/2010/main" val="3129377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5E7D-09D5-E84A-8C17-7ECD1656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Kaladin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14B9-6A69-CD4D-84C0-FCA258DBD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4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9DB18-9B0F-0B4D-B78B-DA737DEB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712" y="-69157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9D8FB7-E6E6-3E4A-88A4-FFB39BEE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712" y="1471537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BECB32-B21C-9342-918D-F1A46D10F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712" y="36217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51412-47C2-CB4F-B430-341982DD9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663" y="-691571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013505-3A50-D741-BBAA-809DC468D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663" y="1471537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38DF7-97B5-2B43-839F-E6FD41A9F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1663" y="362178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862B42-A466-E04C-A9E4-0696EB0B2763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423485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C8F540-3D78-674F-ADDE-61F320DBD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36" y="-426574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EFDFFA-5F7B-9D48-BD5F-CEC01FD3A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162" y="1856605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BA3F0-4F74-3148-A9FA-F08134580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3803" y="-433004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68CF-6D56-2D4A-A52B-99E06A97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803" y="185017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6C995-4C28-EF4E-91E1-E68FADE67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483" y="3914663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F068E-003D-2146-B4E5-19B2A4134F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2075" y="3914663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838C56-E055-284F-BF73-721491687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4663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0C5E5-6AA0-0C42-9C9B-310D01B3BA2A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628393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537040-3925-DA4B-9D69-FCC7B5403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05" y="65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3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31C90-E6C1-BF48-825D-8546B3D4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523" y="1603337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49D8C0-739F-0145-B822-7E5B7BF6D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48" y="1603337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4E65F7-FE04-8241-8344-2F1C2081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808" y="1603337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6384F4-3D64-F340-A2A1-ACD48AEDE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46" y="4203587"/>
            <a:ext cx="288036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3328FF-983D-934C-9690-6DF141E8B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806" y="4203587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B5F298-1416-0A48-A681-BEC6DAAB2E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0166" y="4203587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4BE9DA-0FCE-B34E-8946-D3A2BFBB3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0526" y="4203587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C5527F-4096-5A4F-8469-8A9D09CB44F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593010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DEC0-1C83-074E-869D-E0FA1AC0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Navani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F3D0-9438-0B44-A1B5-C4213D79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4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2DA858-1F01-2D4E-A79F-D1738F06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457" y="147009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E107AB-E0A9-9943-B6CD-89680897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4323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ED026-0834-DE46-BE0C-AB070D4C8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74" y="-723023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E1EDEA-2D71-C742-AD1A-FAED02213D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417" y="1450125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034C35-8EB5-CB4C-A3D8-113AA2651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60" y="3643238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492D5-0607-DE4B-8A15-8A0D164FE2A8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4651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C7D3D0-CFE1-0F4D-92FD-4A63C8524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399" y="-382980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973483-FF8A-5543-941B-6DC57071D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39" y="1798816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B1589-AD55-A940-B681-79CF400BD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560" y="-391477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5ABABA-CC10-4E48-AE71-4FC30407D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720" y="180731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A46A-DBD8-2841-ABC6-1ACF2B09DA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402" y="3934759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ACDF3A-61E7-444E-B9BF-1005D24E4A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0650" y="393475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E2F7F7-BCEA-4B4E-8F1E-406FD057AA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454" y="3934759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342BCB-0DC6-6B4A-ADC8-EBE6F0C1C5E9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3126965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5588EF-C46B-F74F-8AF0-8D36BFC7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05" y="8071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390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449213-58D2-2947-BAB4-1D8C919C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4" y="4178113"/>
            <a:ext cx="288036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9DACC-37BE-BD4F-AA2B-C52EA633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750" y="1498045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299BD1-9964-9F46-8042-E8EDD4FEC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186" y="4178113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C159F1-F6CE-F845-ACEE-B841C623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212" y="1489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CFF22A-E9AE-0A43-BF0A-14290B219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95" y="4178113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A0CE33-D88F-B149-B5A3-27471013A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239" y="1489000"/>
            <a:ext cx="2828925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F1B350-1B87-5C4E-85AB-8771BECAD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6239" y="4117863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5DEA7-9FBD-E349-9337-567B898D0EB7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177447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4796DF-64B9-2A48-A112-6D2D02EC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4" y="843856"/>
            <a:ext cx="7142558" cy="5356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125BB-706E-DF45-9858-9252A41C880F}"/>
              </a:ext>
            </a:extLst>
          </p:cNvPr>
          <p:cNvSpPr txBox="1"/>
          <p:nvPr/>
        </p:nvSpPr>
        <p:spPr>
          <a:xfrm>
            <a:off x="324143" y="1752600"/>
            <a:ext cx="380494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 topics came out to be the main characters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Names were the top weighted word in each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 tuned the number of topics to 7</a:t>
            </a:r>
          </a:p>
        </p:txBody>
      </p:sp>
    </p:spTree>
    <p:extLst>
      <p:ext uri="{BB962C8B-B14F-4D97-AF65-F5344CB8AC3E}">
        <p14:creationId xmlns:p14="http://schemas.microsoft.com/office/powerpoint/2010/main" val="41831716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4AB58-EEA6-8047-BCF4-E3BDD567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Szeth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345B4-4335-0D44-9388-3B5D660E6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60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D8A12A-F4B1-874B-92C9-6ABF2851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791" y="199988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2DF44-D887-F54C-A0B3-9523DD086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91" y="3056040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8AAE5E-7F69-6746-B6F0-AF72274E5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675" y="199988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CADB9-109C-4544-99EA-8EDAFBCA0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675" y="3056040"/>
            <a:ext cx="5120640" cy="384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C99AF-5372-1E40-BBD4-875439AD9AEF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39388814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68A8916-2ECC-1B48-95A9-5FCD7A0DA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42" y="-612971"/>
            <a:ext cx="5120640" cy="38404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A8B87B0-8BBD-4941-8AFD-8E668D13A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087" y="1782969"/>
            <a:ext cx="5120640" cy="3840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5151DEA-DD83-0848-8E2D-15B1C2D1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19" y="-625143"/>
            <a:ext cx="5120640" cy="3840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006D6D-7517-744C-A054-3DA36AE42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2264" y="1807313"/>
            <a:ext cx="5120640" cy="384048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2752F-F3C7-D648-885D-C1B451689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97" y="3928950"/>
            <a:ext cx="5120640" cy="38404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33E6563-BCD3-6C4F-B964-5C2B5BABA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97787" y="3928950"/>
            <a:ext cx="5120640" cy="3840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7A6478-C9F5-B340-84FC-FBDF89168D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28950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B2F4FC-3A92-9742-AEEE-B72B35FDCFDD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1913941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CC2F3-79B2-B948-8EB5-28A9894AC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30" y="7642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2C7847-9239-634E-BF29-0EDAA2BD3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675" y="124087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84DA70-E026-A747-92A1-ABD21C10F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741" y="1240870"/>
            <a:ext cx="288036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5D4550-76BB-0943-9F35-9FFC1EC8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3383" y="1240870"/>
            <a:ext cx="288036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337A3-FBA6-CA4E-BDAA-F7F38A605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09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BE1AF1-ED94-6649-BF15-CB222825A1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600" y="39317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2AA0AB-CC04-F841-ABEB-81A8F10BA8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8741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2AA46C-2CB0-9741-ADC6-1B9AD843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9101" y="3925000"/>
            <a:ext cx="2828925" cy="2286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206E55-D42B-9D47-83B5-B845A4A2A09E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769958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2AE77-5B82-B949-B3D5-C9C6D594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Venli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DCC05-0F40-334F-B137-5A3071A2A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338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2AEC902-E1D1-884D-B6F3-356C0496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013" y="-726219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9F6DF9-C6BA-1447-8459-9BBE0449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013" y="1479424"/>
            <a:ext cx="5120640" cy="3840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5EB203-660F-6445-860D-EA79A981C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013" y="3650605"/>
            <a:ext cx="5120640" cy="3840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051A9-1859-5249-AD86-F74975A080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02" y="-726219"/>
            <a:ext cx="5120640" cy="38404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06F8AC-52B4-EB4A-BECA-FBEE3136B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3202" y="1402242"/>
            <a:ext cx="5120640" cy="3840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0416EE-8FA6-F448-A23D-C4FDB567A4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202" y="3607500"/>
            <a:ext cx="5120640" cy="38404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37FABB-D8B3-C84A-BC38-6E0224A1A28B}"/>
              </a:ext>
            </a:extLst>
          </p:cNvPr>
          <p:cNvSpPr txBox="1"/>
          <p:nvPr/>
        </p:nvSpPr>
        <p:spPr>
          <a:xfrm>
            <a:off x="300038" y="59504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Chapter Word Clouds</a:t>
            </a:r>
          </a:p>
        </p:txBody>
      </p:sp>
    </p:spTree>
    <p:extLst>
      <p:ext uri="{BB962C8B-B14F-4D97-AF65-F5344CB8AC3E}">
        <p14:creationId xmlns:p14="http://schemas.microsoft.com/office/powerpoint/2010/main" val="15696706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30C72-A0EC-7F4F-AFD9-92212F467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57" y="-386561"/>
            <a:ext cx="5120640" cy="3840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7BF348-6534-2043-B72E-9626D7F94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50" y="176127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27D73-BD2B-BE4C-AF0F-873BC164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213" y="-413002"/>
            <a:ext cx="5120640" cy="3840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4626A-385D-B042-BDC4-018B8A39C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213" y="1750163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F509AE-B829-8A40-91AB-8F9B86539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85" y="3891098"/>
            <a:ext cx="5120640" cy="38404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D9CAD8-AC83-204F-9EC3-8AB354365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6270" y="3943980"/>
            <a:ext cx="5120640" cy="384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1D19B7-90D5-3541-8B12-B1E4C8826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9040" y="3913328"/>
            <a:ext cx="5120640" cy="3840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579C7-867D-5748-92D5-77E2A54024E0}"/>
              </a:ext>
            </a:extLst>
          </p:cNvPr>
          <p:cNvSpPr txBox="1"/>
          <p:nvPr/>
        </p:nvSpPr>
        <p:spPr>
          <a:xfrm>
            <a:off x="185738" y="744657"/>
            <a:ext cx="2000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Page</a:t>
            </a:r>
          </a:p>
          <a:p>
            <a:r>
              <a:rPr lang="en-US" sz="3200" dirty="0"/>
              <a:t>Word Clouds</a:t>
            </a:r>
          </a:p>
        </p:txBody>
      </p:sp>
    </p:spTree>
    <p:extLst>
      <p:ext uri="{BB962C8B-B14F-4D97-AF65-F5344CB8AC3E}">
        <p14:creationId xmlns:p14="http://schemas.microsoft.com/office/powerpoint/2010/main" val="4123152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3BCD07-639D-A045-9147-479A89C3A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30" y="685687"/>
            <a:ext cx="10853482" cy="5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3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52010-A06E-C141-8B7A-8579EC62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55" y="1039000"/>
            <a:ext cx="2828925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CF0ED1-7C29-FA42-9007-AAE05DF3C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480" y="1039000"/>
            <a:ext cx="282892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7BC37-CB73-BF44-A86A-052FC9F8F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405" y="1039000"/>
            <a:ext cx="282892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5EB604-3EBB-B14F-BD7D-869EF33F4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44" y="3925000"/>
            <a:ext cx="282892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92F0A-1DD6-4449-A5FC-08DC02DD3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8893" y="3925000"/>
            <a:ext cx="288036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14D85-4952-934B-A846-93B461CF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177" y="3925000"/>
            <a:ext cx="288036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828B2D-2446-BD4B-82DD-571D37B2A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688" y="3925000"/>
            <a:ext cx="2880360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7408E8-B46F-9A48-BD00-7C55259AFEB3}"/>
              </a:ext>
            </a:extLst>
          </p:cNvPr>
          <p:cNvSpPr txBox="1"/>
          <p:nvPr/>
        </p:nvSpPr>
        <p:spPr>
          <a:xfrm>
            <a:off x="542925" y="826226"/>
            <a:ext cx="280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Subtopic trends</a:t>
            </a:r>
          </a:p>
        </p:txBody>
      </p:sp>
    </p:spTree>
    <p:extLst>
      <p:ext uri="{BB962C8B-B14F-4D97-AF65-F5344CB8AC3E}">
        <p14:creationId xmlns:p14="http://schemas.microsoft.com/office/powerpoint/2010/main" val="29709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60911-9223-B042-A6AF-638200089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47" y="142875"/>
            <a:ext cx="4460618" cy="334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6A0296-3E53-B245-88EF-E8718052F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21" y="142875"/>
            <a:ext cx="4460618" cy="3345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51475-1300-C146-8322-16CDC0BE7F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594" y="3362424"/>
            <a:ext cx="4460618" cy="3345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0D9E06-2E29-C847-B25F-E80545182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521" y="3362424"/>
            <a:ext cx="4460618" cy="33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0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7D77-192B-B54A-8DE6-6FDE8226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6A15E-6DE3-4843-A38A-77512A21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didn’t work very well, apparent structure in the plots doesn’t really correlate to what’s happening in the book</a:t>
            </a:r>
          </a:p>
          <a:p>
            <a:pPr lvl="1"/>
            <a:r>
              <a:rPr lang="en-US" dirty="0"/>
              <a:t>Occasionally it does but sometimes it’s just flat out wrong</a:t>
            </a:r>
          </a:p>
        </p:txBody>
      </p:sp>
    </p:spTree>
    <p:extLst>
      <p:ext uri="{BB962C8B-B14F-4D97-AF65-F5344CB8AC3E}">
        <p14:creationId xmlns:p14="http://schemas.microsoft.com/office/powerpoint/2010/main" val="1706374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0C0946-2A34-7744-8D7D-484ACF53E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8890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67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C08674-D244-5E47-886D-D7A9BFAB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750" y="1039000"/>
            <a:ext cx="67945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369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54753C-F363-2B4D-88D9-181FBCB24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363" y="946113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77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2E4AE6-5FE3-6C4B-B80B-4AA5FC0B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475" y="996100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42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A593A4-5BFC-8B4B-8AAB-F21F509E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75" y="9889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6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50B50-4560-4A40-8160-A67EA9D9C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425" y="1024638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8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B827C-BA93-974D-8276-455C8FEAB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38" y="960325"/>
            <a:ext cx="6604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4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56B280-AD90-884B-B36E-56B8145D5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" y="1284887"/>
            <a:ext cx="5436332" cy="4555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684CE-EFAB-604B-957D-F122330F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213" y="1249662"/>
            <a:ext cx="5436333" cy="4590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58B9B-9512-F142-890D-CFDF2AC3EE52}"/>
              </a:ext>
            </a:extLst>
          </p:cNvPr>
          <p:cNvSpPr txBox="1"/>
          <p:nvPr/>
        </p:nvSpPr>
        <p:spPr>
          <a:xfrm>
            <a:off x="8358188" y="5972175"/>
            <a:ext cx="1151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1F8113-E3C6-C943-9E7A-3200C5515C20}"/>
              </a:ext>
            </a:extLst>
          </p:cNvPr>
          <p:cNvSpPr txBox="1"/>
          <p:nvPr/>
        </p:nvSpPr>
        <p:spPr>
          <a:xfrm>
            <a:off x="1891425" y="5989788"/>
            <a:ext cx="1550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By Chapter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971482-6AB3-954E-A91E-06B1B371B54F}"/>
              </a:ext>
            </a:extLst>
          </p:cNvPr>
          <p:cNvSpPr txBox="1"/>
          <p:nvPr/>
        </p:nvSpPr>
        <p:spPr>
          <a:xfrm>
            <a:off x="418538" y="390240"/>
            <a:ext cx="9067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Made </a:t>
            </a:r>
            <a:r>
              <a:rPr lang="en-US" sz="2800" dirty="0" err="1"/>
              <a:t>tSNE</a:t>
            </a:r>
            <a:r>
              <a:rPr lang="en-US" sz="2800" dirty="0"/>
              <a:t> plots from NMF topic vectors for each document:</a:t>
            </a:r>
          </a:p>
        </p:txBody>
      </p:sp>
    </p:spTree>
    <p:extLst>
      <p:ext uri="{BB962C8B-B14F-4D97-AF65-F5344CB8AC3E}">
        <p14:creationId xmlns:p14="http://schemas.microsoft.com/office/powerpoint/2010/main" val="1721753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BAE78-F6A5-DF47-B0AB-D31D787EC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for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0D420-2357-FF4E-A0A4-EB2BC7D77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then took each specific character, and did more topic modeling on the chapters/pages labeled for that character</a:t>
            </a:r>
          </a:p>
          <a:p>
            <a:r>
              <a:rPr lang="en-US" dirty="0"/>
              <a:t>This time I added character names to the stop words in order to find more thematic topics</a:t>
            </a:r>
          </a:p>
          <a:p>
            <a:r>
              <a:rPr lang="en-US" dirty="0"/>
              <a:t>Just going to show results for one character, rest of the plots can be found in the appendix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65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24DBCE-6C94-9B45-86C1-6754E13F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902" y="1659094"/>
            <a:ext cx="5191097" cy="3893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43E8D5-61C8-3545-9472-A467BE2F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819" y="-541430"/>
            <a:ext cx="5191097" cy="3893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1865B-2B54-C043-94CF-A4B0879AE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820" y="1659094"/>
            <a:ext cx="5191097" cy="3893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40090B-6A6A-FC4B-B1B6-D1F5438F5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903" y="-541429"/>
            <a:ext cx="5191097" cy="38933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4F43CA-9EBB-7A4C-A6D9-9A4FC286F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2821" y="3859617"/>
            <a:ext cx="5191097" cy="3893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C1830-E472-D848-88B1-5EFF6C8E8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902" y="3859617"/>
            <a:ext cx="5191097" cy="38933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078088-FC11-8B49-A00E-29EADBC3A422}"/>
              </a:ext>
            </a:extLst>
          </p:cNvPr>
          <p:cNvSpPr txBox="1"/>
          <p:nvPr/>
        </p:nvSpPr>
        <p:spPr>
          <a:xfrm>
            <a:off x="209141" y="2036095"/>
            <a:ext cx="30718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Sub-topic word clouds for chapter-level documents for </a:t>
            </a:r>
            <a:r>
              <a:rPr lang="en-US" sz="2800" b="1" dirty="0" err="1"/>
              <a:t>Shallan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147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4BDDE-D59F-114B-A873-3884D8DB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039" y="3576708"/>
            <a:ext cx="5120640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D8263A-C9CE-1041-809C-1769FDA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494" y="3576708"/>
            <a:ext cx="5120640" cy="3840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0E8F64-7EFC-A940-B314-C8A32A83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925" y="-99195"/>
            <a:ext cx="6536998" cy="4902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0F837-538E-1A46-BB54-9EB73C3F5A51}"/>
              </a:ext>
            </a:extLst>
          </p:cNvPr>
          <p:cNvSpPr txBox="1"/>
          <p:nvPr/>
        </p:nvSpPr>
        <p:spPr>
          <a:xfrm>
            <a:off x="915743" y="1013352"/>
            <a:ext cx="4199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Sub-topic word clouds for page-level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Got some of the same topics, but also some new ones which are less plot-related</a:t>
            </a:r>
          </a:p>
        </p:txBody>
      </p:sp>
    </p:spTree>
    <p:extLst>
      <p:ext uri="{BB962C8B-B14F-4D97-AF65-F5344CB8AC3E}">
        <p14:creationId xmlns:p14="http://schemas.microsoft.com/office/powerpoint/2010/main" val="3506032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440</Words>
  <Application>Microsoft Macintosh PowerPoint</Application>
  <PresentationFormat>Widescreen</PresentationFormat>
  <Paragraphs>79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NLP on  “The Stormlight Archive”</vt:lpstr>
      <vt:lpstr>PowerPoint Presentation</vt:lpstr>
      <vt:lpstr>Processing</vt:lpstr>
      <vt:lpstr>PowerPoint Presentation</vt:lpstr>
      <vt:lpstr>PowerPoint Presentation</vt:lpstr>
      <vt:lpstr>PowerPoint Presentation</vt:lpstr>
      <vt:lpstr>Topic modeling for characters</vt:lpstr>
      <vt:lpstr>PowerPoint Presentation</vt:lpstr>
      <vt:lpstr>PowerPoint Presentation</vt:lpstr>
      <vt:lpstr>PowerPoint Presentation</vt:lpstr>
      <vt:lpstr>Future work</vt:lpstr>
      <vt:lpstr>Appendix</vt:lpstr>
      <vt:lpstr>PowerPoint Presentation</vt:lpstr>
      <vt:lpstr>PowerPoint Presentation</vt:lpstr>
      <vt:lpstr>PowerPoint Presentation</vt:lpstr>
      <vt:lpstr>PowerPoint Presentation</vt:lpstr>
      <vt:lpstr>Shallan</vt:lpstr>
      <vt:lpstr>PowerPoint Presentation</vt:lpstr>
      <vt:lpstr>PowerPoint Presentation</vt:lpstr>
      <vt:lpstr>Adolin</vt:lpstr>
      <vt:lpstr>PowerPoint Presentation</vt:lpstr>
      <vt:lpstr>PowerPoint Presentation</vt:lpstr>
      <vt:lpstr>PowerPoint Presentation</vt:lpstr>
      <vt:lpstr>PowerPoint Presentation</vt:lpstr>
      <vt:lpstr>Dalinar</vt:lpstr>
      <vt:lpstr>PowerPoint Presentation</vt:lpstr>
      <vt:lpstr>PowerPoint Presentation</vt:lpstr>
      <vt:lpstr>PowerPoint Presentation</vt:lpstr>
      <vt:lpstr>PowerPoint Presentation</vt:lpstr>
      <vt:lpstr>Kaladin</vt:lpstr>
      <vt:lpstr>PowerPoint Presentation</vt:lpstr>
      <vt:lpstr>PowerPoint Presentation</vt:lpstr>
      <vt:lpstr>PowerPoint Presentation</vt:lpstr>
      <vt:lpstr>PowerPoint Presentation</vt:lpstr>
      <vt:lpstr>Navani</vt:lpstr>
      <vt:lpstr>PowerPoint Presentation</vt:lpstr>
      <vt:lpstr>PowerPoint Presentation</vt:lpstr>
      <vt:lpstr>PowerPoint Presentation</vt:lpstr>
      <vt:lpstr>PowerPoint Presentation</vt:lpstr>
      <vt:lpstr>Szeth</vt:lpstr>
      <vt:lpstr>PowerPoint Presentation</vt:lpstr>
      <vt:lpstr>PowerPoint Presentation</vt:lpstr>
      <vt:lpstr>PowerPoint Presentation</vt:lpstr>
      <vt:lpstr>PowerPoint Presentation</vt:lpstr>
      <vt:lpstr>Venli</vt:lpstr>
      <vt:lpstr>PowerPoint Presentation</vt:lpstr>
      <vt:lpstr>PowerPoint Presentation</vt:lpstr>
      <vt:lpstr>PowerPoint Presentation</vt:lpstr>
      <vt:lpstr>PowerPoint Presentation</vt:lpstr>
      <vt:lpstr>Sentiment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on “The Stormlight Archive”</dc:title>
  <dc:creator>Microsoft Office User</dc:creator>
  <cp:lastModifiedBy>Microsoft Office User</cp:lastModifiedBy>
  <cp:revision>39</cp:revision>
  <cp:lastPrinted>2021-02-26T03:12:48Z</cp:lastPrinted>
  <dcterms:created xsi:type="dcterms:W3CDTF">2021-02-24T23:15:38Z</dcterms:created>
  <dcterms:modified xsi:type="dcterms:W3CDTF">2021-02-26T14:24:28Z</dcterms:modified>
</cp:coreProperties>
</file>